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2.jpe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tif"/><Relationship Id="rId3" Type="http://schemas.openxmlformats.org/officeDocument/2006/relationships/image" Target="../media/image9.tif"/><Relationship Id="rId4" Type="http://schemas.openxmlformats.org/officeDocument/2006/relationships/image" Target="../media/image10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2.tif"/><Relationship Id="rId3" Type="http://schemas.openxmlformats.org/officeDocument/2006/relationships/image" Target="../media/image13.tif"/><Relationship Id="rId4" Type="http://schemas.openxmlformats.org/officeDocument/2006/relationships/image" Target="../media/image14.tif"/><Relationship Id="rId5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e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Tex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AskGrandma.jpg" descr="AskGrandma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4387" y="-8930"/>
            <a:ext cx="11376199" cy="9771617"/>
          </a:xfrm>
          <a:prstGeom prst="rect">
            <a:avLst/>
          </a:prstGeom>
          <a:ln w="38100">
            <a:solidFill>
              <a:srgbClr val="292768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965" y="1799922"/>
            <a:ext cx="13076730" cy="6153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34302" y="-1297958"/>
            <a:ext cx="4888915" cy="4828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95168" y="-1159069"/>
            <a:ext cx="3407516" cy="33654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ut jeder zweite Patient gab in einer Berliner Befragung an, keine Alternative zu einer Notfallbehandlung im Krankenhaus zu kennen."/>
          <p:cNvSpPr txBox="1"/>
          <p:nvPr/>
        </p:nvSpPr>
        <p:spPr>
          <a:xfrm>
            <a:off x="368200" y="1320800"/>
            <a:ext cx="4858877" cy="660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4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Gut jeder zweite Patient gab in einer Berliner Befragung an, keine Alternative zu einer Notfallbehandlung im Krankenhaus zu kennen. </a:t>
            </a:r>
          </a:p>
        </p:txBody>
      </p:sp>
      <p:pic>
        <p:nvPicPr>
          <p:cNvPr id="128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3181" y="-19120"/>
            <a:ext cx="14983953" cy="97918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63 Prozent der Patienten versuchten gar nicht, zuvor einen niedergelassenen Arzt zu kontaktieren"/>
          <p:cNvSpPr txBox="1"/>
          <p:nvPr/>
        </p:nvSpPr>
        <p:spPr>
          <a:xfrm>
            <a:off x="348819" y="308337"/>
            <a:ext cx="12307162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4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63 Prozent der Patienten versuchten gar nicht, zuvor einen niedergelassenen Arzt zu kontaktieren</a:t>
            </a:r>
          </a:p>
        </p:txBody>
      </p:sp>
      <p:pic>
        <p:nvPicPr>
          <p:cNvPr id="13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9050" y="2378538"/>
            <a:ext cx="13174581" cy="74068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Überfüllte Notaufnahmen"/>
          <p:cNvSpPr txBox="1"/>
          <p:nvPr>
            <p:ph type="body" idx="14"/>
          </p:nvPr>
        </p:nvSpPr>
        <p:spPr>
          <a:xfrm>
            <a:off x="287866" y="369570"/>
            <a:ext cx="10603509" cy="1308101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Überfüllte Notaufnahmen</a:t>
            </a:r>
          </a:p>
        </p:txBody>
      </p:sp>
      <p:pic>
        <p:nvPicPr>
          <p:cNvPr id="134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8188" y="3014258"/>
            <a:ext cx="9342866" cy="5917883"/>
          </a:xfrm>
          <a:prstGeom prst="rect">
            <a:avLst/>
          </a:prstGeom>
          <a:ln w="76200">
            <a:solidFill>
              <a:srgbClr val="FFFFFF"/>
            </a:solidFill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sp>
        <p:nvSpPr>
          <p:cNvPr id="135" name="ca 20 Mio Notfälle in Notaufnahmen in Deutschland"/>
          <p:cNvSpPr txBox="1"/>
          <p:nvPr/>
        </p:nvSpPr>
        <p:spPr>
          <a:xfrm>
            <a:off x="4567667" y="1574104"/>
            <a:ext cx="812171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ca 20 Mio Notfälle in Notaufnahmen in Deutschland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3" grpId="1"/>
      <p:bldP build="whole" bldLvl="1" animBg="1" rev="0" advAuto="0" spid="135" grpId="2"/>
      <p:bldP build="whole" bldLvl="1" animBg="1" rev="0" advAuto="0" spid="134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ebühren"/>
          <p:cNvSpPr txBox="1"/>
          <p:nvPr/>
        </p:nvSpPr>
        <p:spPr>
          <a:xfrm>
            <a:off x="9551789" y="717550"/>
            <a:ext cx="2905655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5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Gebühren</a:t>
            </a:r>
          </a:p>
        </p:txBody>
      </p:sp>
      <p:sp>
        <p:nvSpPr>
          <p:cNvPr id="138" name="schnellere Versorgung"/>
          <p:cNvSpPr txBox="1"/>
          <p:nvPr/>
        </p:nvSpPr>
        <p:spPr>
          <a:xfrm>
            <a:off x="292000" y="6494002"/>
            <a:ext cx="6726834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5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schnellere Versorgung</a:t>
            </a:r>
          </a:p>
        </p:txBody>
      </p:sp>
      <p:sp>
        <p:nvSpPr>
          <p:cNvPr id="139" name="lange Wartezeiten"/>
          <p:cNvSpPr txBox="1"/>
          <p:nvPr/>
        </p:nvSpPr>
        <p:spPr>
          <a:xfrm>
            <a:off x="5812267" y="8015816"/>
            <a:ext cx="6982487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500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lange Wartezeiten</a:t>
            </a:r>
          </a:p>
        </p:txBody>
      </p:sp>
      <p:pic>
        <p:nvPicPr>
          <p:cNvPr id="140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30693" y="496077"/>
            <a:ext cx="1547846" cy="1547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1494" y="6272529"/>
            <a:ext cx="1547846" cy="15478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29587" y="7794343"/>
            <a:ext cx="1547847" cy="15478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366" y="387489"/>
            <a:ext cx="9982201" cy="568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AskGrandma.jpg" descr="AskGrandma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51037" y="4466194"/>
            <a:ext cx="3327416" cy="2858093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8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4" grpId="8"/>
      <p:bldP build="whole" bldLvl="1" animBg="1" rev="0" advAuto="0" spid="138" grpId="4"/>
      <p:bldP build="whole" bldLvl="1" animBg="1" rev="0" advAuto="0" spid="143" grpId="1"/>
      <p:bldP build="whole" bldLvl="1" animBg="1" rev="0" advAuto="0" spid="139" grpId="6"/>
      <p:bldP build="whole" bldLvl="1" animBg="1" rev="0" advAuto="0" spid="141" grpId="5"/>
      <p:bldP build="whole" bldLvl="1" animBg="1" rev="0" advAuto="0" spid="142" grpId="7"/>
      <p:bldP build="whole" bldLvl="1" animBg="1" rev="0" advAuto="0" spid="137" grpId="2"/>
      <p:bldP build="whole" bldLvl="1" animBg="1" rev="0" advAuto="0" spid="140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sk Grandma - bee save"/>
          <p:cNvSpPr txBox="1"/>
          <p:nvPr>
            <p:ph type="body" idx="14"/>
          </p:nvPr>
        </p:nvSpPr>
        <p:spPr>
          <a:xfrm>
            <a:off x="1200645" y="115570"/>
            <a:ext cx="10603509" cy="1308101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rgbClr val="1C86C3"/>
                </a:solidFill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Ask Grandma - bee save</a:t>
            </a:r>
          </a:p>
        </p:txBody>
      </p:sp>
      <p:pic>
        <p:nvPicPr>
          <p:cNvPr id="147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99" y="1462363"/>
            <a:ext cx="7386778" cy="38965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9007" y="1429208"/>
            <a:ext cx="6340635" cy="396289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Erstanamnese"/>
          <p:cNvSpPr txBox="1"/>
          <p:nvPr/>
        </p:nvSpPr>
        <p:spPr>
          <a:xfrm>
            <a:off x="1200645" y="5143641"/>
            <a:ext cx="10603509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6000">
                <a:latin typeface="Apple Chancery"/>
                <a:ea typeface="Apple Chancery"/>
                <a:cs typeface="Apple Chancery"/>
                <a:sym typeface="Apple Chancery"/>
              </a:defRPr>
            </a:pPr>
            <a:r>
              <a:rPr sz="4500"/>
              <a:t>Erstanamnese</a:t>
            </a:r>
            <a:r>
              <a:t> </a:t>
            </a:r>
          </a:p>
        </p:txBody>
      </p:sp>
      <p:sp>
        <p:nvSpPr>
          <p:cNvPr id="150" name="Heimbehandlung durch Hausmittel"/>
          <p:cNvSpPr txBox="1"/>
          <p:nvPr/>
        </p:nvSpPr>
        <p:spPr>
          <a:xfrm>
            <a:off x="4947569" y="7797800"/>
            <a:ext cx="10603509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6000">
                <a:latin typeface="Apple Chancery"/>
                <a:ea typeface="Apple Chancery"/>
                <a:cs typeface="Apple Chancery"/>
                <a:sym typeface="Apple Chancery"/>
              </a:defRPr>
            </a:pPr>
            <a:r>
              <a:rPr sz="4000"/>
              <a:t>Heimbehandlung durch</a:t>
            </a:r>
            <a:br>
              <a:rPr sz="4000"/>
            </a:br>
            <a:r>
              <a:rPr sz="4000"/>
              <a:t>Hausmittel</a:t>
            </a:r>
          </a:p>
        </p:txBody>
      </p:sp>
      <p:sp>
        <p:nvSpPr>
          <p:cNvPr id="151" name="Weiterleitung Notarzt Nächste drei Notaufnahmen"/>
          <p:cNvSpPr txBox="1"/>
          <p:nvPr/>
        </p:nvSpPr>
        <p:spPr>
          <a:xfrm>
            <a:off x="-1915600" y="7797800"/>
            <a:ext cx="10603509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6000">
                <a:latin typeface="Apple Chancery"/>
                <a:ea typeface="Apple Chancery"/>
                <a:cs typeface="Apple Chancery"/>
                <a:sym typeface="Apple Chancery"/>
              </a:defRPr>
            </a:pPr>
            <a:r>
              <a:rPr sz="4000"/>
              <a:t>Weiterleitung Notarzt</a:t>
            </a:r>
            <a:br>
              <a:rPr sz="4000"/>
            </a:br>
            <a:r>
              <a:rPr sz="4000"/>
              <a:t>Nächste drei Notaufnahmen</a:t>
            </a:r>
          </a:p>
        </p:txBody>
      </p:sp>
      <p:pic>
        <p:nvPicPr>
          <p:cNvPr id="152" name="Bild" descr="Bild"/>
          <p:cNvPicPr>
            <a:picLocks noChangeAspect="1"/>
          </p:cNvPicPr>
          <p:nvPr/>
        </p:nvPicPr>
        <p:blipFill>
          <a:blip r:embed="rId4">
            <a:extLst/>
          </a:blip>
          <a:srcRect l="0" t="0" r="0" b="46500"/>
          <a:stretch>
            <a:fillRect/>
          </a:stretch>
        </p:blipFill>
        <p:spPr>
          <a:xfrm rot="2220000">
            <a:off x="7689236" y="6413222"/>
            <a:ext cx="3021328" cy="1037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Bild" descr="Bild"/>
          <p:cNvPicPr>
            <a:picLocks noChangeAspect="1"/>
          </p:cNvPicPr>
          <p:nvPr/>
        </p:nvPicPr>
        <p:blipFill>
          <a:blip r:embed="rId4">
            <a:extLst/>
          </a:blip>
          <a:srcRect l="0" t="0" r="0" b="46500"/>
          <a:stretch>
            <a:fillRect/>
          </a:stretch>
        </p:blipFill>
        <p:spPr>
          <a:xfrm rot="8520000">
            <a:off x="2197222" y="6413131"/>
            <a:ext cx="3021328" cy="10371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9" presetID="15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9" presetID="15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6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1" grpId="6"/>
      <p:bldP build="whole" bldLvl="1" animBg="1" rev="0" advAuto="0" spid="149" grpId="4"/>
      <p:bldP build="whole" bldLvl="1" animBg="1" rev="0" advAuto="0" spid="152" grpId="7"/>
      <p:bldP build="whole" bldLvl="1" animBg="1" rev="0" advAuto="0" spid="150" grpId="8"/>
      <p:bldP build="whole" bldLvl="1" animBg="1" rev="0" advAuto="0" spid="148" grpId="3"/>
      <p:bldP build="whole" bldLvl="1" animBg="1" rev="0" advAuto="0" spid="146" grpId="1"/>
      <p:bldP build="whole" bldLvl="1" animBg="1" rev="0" advAuto="0" spid="153" grpId="5"/>
      <p:bldP build="whole" bldLvl="1" animBg="1" rev="0" advAuto="0" spid="147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2400" y="1549400"/>
            <a:ext cx="13309600" cy="665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chnelle Hilfe"/>
          <p:cNvSpPr txBox="1"/>
          <p:nvPr/>
        </p:nvSpPr>
        <p:spPr>
          <a:xfrm>
            <a:off x="486833" y="646323"/>
            <a:ext cx="3188963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Schnelle Hilfe</a:t>
            </a:r>
          </a:p>
        </p:txBody>
      </p:sp>
      <p:sp>
        <p:nvSpPr>
          <p:cNvPr id="157" name="Große Zielgruppe"/>
          <p:cNvSpPr txBox="1"/>
          <p:nvPr/>
        </p:nvSpPr>
        <p:spPr>
          <a:xfrm>
            <a:off x="5558366" y="5878723"/>
            <a:ext cx="3188963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Große Zielgruppe</a:t>
            </a:r>
          </a:p>
        </p:txBody>
      </p:sp>
      <p:sp>
        <p:nvSpPr>
          <p:cNvPr id="158" name="Beruhigung"/>
          <p:cNvSpPr txBox="1"/>
          <p:nvPr/>
        </p:nvSpPr>
        <p:spPr>
          <a:xfrm>
            <a:off x="2230966" y="1560723"/>
            <a:ext cx="3188963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Beruhigung</a:t>
            </a:r>
          </a:p>
        </p:txBody>
      </p:sp>
      <p:sp>
        <p:nvSpPr>
          <p:cNvPr id="159" name="Skalierbar"/>
          <p:cNvSpPr txBox="1"/>
          <p:nvPr/>
        </p:nvSpPr>
        <p:spPr>
          <a:xfrm>
            <a:off x="6828366" y="6716923"/>
            <a:ext cx="3188964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Skalierbar</a:t>
            </a:r>
          </a:p>
        </p:txBody>
      </p:sp>
      <p:sp>
        <p:nvSpPr>
          <p:cNvPr id="160" name="Unendlich erweiterbar"/>
          <p:cNvSpPr txBox="1"/>
          <p:nvPr/>
        </p:nvSpPr>
        <p:spPr>
          <a:xfrm>
            <a:off x="7954433" y="7555123"/>
            <a:ext cx="3648677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Unendlich erweiterbar</a:t>
            </a:r>
          </a:p>
        </p:txBody>
      </p:sp>
      <p:sp>
        <p:nvSpPr>
          <p:cNvPr id="161" name="Neuester Trend"/>
          <p:cNvSpPr txBox="1"/>
          <p:nvPr/>
        </p:nvSpPr>
        <p:spPr>
          <a:xfrm>
            <a:off x="9342966" y="8393323"/>
            <a:ext cx="3188964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Neuester Trend</a:t>
            </a:r>
          </a:p>
        </p:txBody>
      </p:sp>
      <p:sp>
        <p:nvSpPr>
          <p:cNvPr id="162" name="Behandlung zu Hause"/>
          <p:cNvSpPr txBox="1"/>
          <p:nvPr/>
        </p:nvSpPr>
        <p:spPr>
          <a:xfrm>
            <a:off x="3390900" y="2475123"/>
            <a:ext cx="3648676" cy="536154"/>
          </a:xfrm>
          <a:prstGeom prst="rect">
            <a:avLst/>
          </a:prstGeom>
          <a:gradFill>
            <a:gsLst>
              <a:gs pos="0">
                <a:srgbClr val="0063B0"/>
              </a:gs>
              <a:gs pos="100000">
                <a:schemeClr val="accent1">
                  <a:hueOff val="118245"/>
                  <a:lumOff val="-11372"/>
                </a:schemeClr>
              </a:gs>
            </a:gsLst>
            <a:lin ang="5400000"/>
          </a:gradFill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Behandlung zu Hause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2" grpId="4"/>
      <p:bldP build="whole" bldLvl="1" animBg="1" rev="0" advAuto="0" spid="157" grpId="5"/>
      <p:bldP build="whole" bldLvl="1" animBg="1" rev="0" advAuto="0" spid="156" grpId="2"/>
      <p:bldP build="whole" bldLvl="1" animBg="1" rev="0" advAuto="0" spid="158" grpId="3"/>
      <p:bldP build="whole" bldLvl="1" animBg="1" rev="0" advAuto="0" spid="155" grpId="1"/>
      <p:bldP build="whole" bldLvl="1" animBg="1" rev="0" advAuto="0" spid="159" grpId="6"/>
      <p:bldP build="whole" bldLvl="1" animBg="1" rev="0" advAuto="0" spid="160" grpId="7"/>
      <p:bldP build="whole" bldLvl="1" animBg="1" rev="0" advAuto="0" spid="161" grpId="8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683" y="4169833"/>
            <a:ext cx="4126076" cy="50549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7507" y="1411353"/>
            <a:ext cx="5677827" cy="56778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" descr="Bild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44637" y="700807"/>
            <a:ext cx="4127501" cy="242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Bild" descr="Bild"/>
          <p:cNvPicPr>
            <a:picLocks noChangeAspect="1"/>
          </p:cNvPicPr>
          <p:nvPr/>
        </p:nvPicPr>
        <p:blipFill>
          <a:blip r:embed="rId5">
            <a:alphaModFix amt="14474"/>
            <a:extLst/>
          </a:blip>
          <a:srcRect l="0" t="0" r="18991" b="0"/>
          <a:stretch>
            <a:fillRect/>
          </a:stretch>
        </p:blipFill>
        <p:spPr>
          <a:xfrm>
            <a:off x="-19050" y="-50976"/>
            <a:ext cx="14173317" cy="9836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